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2"/>
  </p:notesMasterIdLst>
  <p:sldIdLst>
    <p:sldId id="521" r:id="rId5"/>
    <p:sldId id="531" r:id="rId6"/>
    <p:sldId id="598" r:id="rId7"/>
    <p:sldId id="376" r:id="rId8"/>
    <p:sldId id="445" r:id="rId9"/>
    <p:sldId id="610" r:id="rId10"/>
    <p:sldId id="503" r:id="rId11"/>
    <p:sldId id="535" r:id="rId12"/>
    <p:sldId id="606" r:id="rId13"/>
    <p:sldId id="609" r:id="rId14"/>
    <p:sldId id="608" r:id="rId15"/>
    <p:sldId id="607" r:id="rId16"/>
    <p:sldId id="604" r:id="rId17"/>
    <p:sldId id="605" r:id="rId18"/>
    <p:sldId id="536" r:id="rId19"/>
    <p:sldId id="603" r:id="rId20"/>
    <p:sldId id="533" r:id="rId21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32"/>
    <p:restoredTop sz="93469"/>
  </p:normalViewPr>
  <p:slideViewPr>
    <p:cSldViewPr snapToGrid="0" snapToObjects="1">
      <p:cViewPr varScale="1">
        <p:scale>
          <a:sx n="119" d="100"/>
          <a:sy n="119" d="100"/>
        </p:scale>
        <p:origin x="94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EB32CC-D3D0-B04F-A43E-DD5CD1DD2795}" type="datetimeFigureOut">
              <a:rPr lang="sv-SE" smtClean="0"/>
              <a:t>2023-08-17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C5ED64-F594-F643-AA9A-8128B98DDC8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13742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8BE52-098F-954A-85E2-52B2A13EFF23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89178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8BE52-098F-954A-85E2-52B2A13EFF23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837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8BE52-098F-954A-85E2-52B2A13EFF23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264224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8BE52-098F-954A-85E2-52B2A13EFF23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588739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8BE52-098F-954A-85E2-52B2A13EFF23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405483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C5ED64-F594-F643-AA9A-8128B98DDC81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81297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8BE52-098F-954A-85E2-52B2A13EFF23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5552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B07CC80-D419-854B-866C-76CFD0378F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191E333-FC06-B746-BE09-26DFA6BB02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ED8584E-0B9A-DF4C-99E9-A5DF7A2D7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AE369-9459-1242-B596-F46276956F98}" type="datetimeFigureOut">
              <a:rPr lang="sv-SE" smtClean="0"/>
              <a:t>2023-08-17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DB93C73-9AC9-E342-9C9F-54144C2C7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5D4CCF8-0F8D-D94C-A51C-F685AE070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F31F6-774B-7D46-9E86-5F6B7879F1D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9521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BC2E18E-3970-9741-9FB7-F32D832F6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EBFC1202-8EF1-7641-9A2C-30F27CF2CE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7E68CE2-D01D-4F40-97CB-D3DF540C1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AE369-9459-1242-B596-F46276956F98}" type="datetimeFigureOut">
              <a:rPr lang="sv-SE" smtClean="0"/>
              <a:t>2023-08-17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5699C2D-06BE-0042-AEAB-71F1C5184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E2CCEC8-578C-544E-AE0F-8D1220B16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F31F6-774B-7D46-9E86-5F6B7879F1D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4702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150AA0B3-1123-4147-AFA5-B7C8D7A247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E4DA199B-77C9-F244-97F7-15020A4422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E787FBF-968B-494E-8223-793643820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AE369-9459-1242-B596-F46276956F98}" type="datetimeFigureOut">
              <a:rPr lang="sv-SE" smtClean="0"/>
              <a:t>2023-08-17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BBC0EBB-3247-BF4F-8552-649DA0805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94E890C-CD68-1344-B9F6-472430DA4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F31F6-774B-7D46-9E86-5F6B7879F1D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54213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0CB3A5A-5EA6-F341-88AE-28FB67245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A04FEE2-AF10-234F-8C72-769A4A9111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B8AEE6D-5F36-7D41-9C93-8F47C558E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AE369-9459-1242-B596-F46276956F98}" type="datetimeFigureOut">
              <a:rPr lang="sv-SE" smtClean="0"/>
              <a:t>2023-08-17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A587E71-6986-8A41-B7B7-9F341844A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E66F4E5-2781-5F40-AE6F-B235027B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F31F6-774B-7D46-9E86-5F6B7879F1D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53434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4256248-76BD-074E-8A15-FCA233CB3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EA02589-04EE-B44A-BDCF-5998D9D680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C82F128-387F-FD4E-8BFF-ABB6B1C44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AE369-9459-1242-B596-F46276956F98}" type="datetimeFigureOut">
              <a:rPr lang="sv-SE" smtClean="0"/>
              <a:t>2023-08-17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03E63CF-59B2-E84E-BBFB-709B99D95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0E997ED-2E30-C342-B6B5-A480C189A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F31F6-774B-7D46-9E86-5F6B7879F1D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4820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D723514-7DC3-9345-AAC7-46CC3FEF1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758BFF1-B9CA-D64C-B62F-861A06D91E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A9F83A0-06EA-CB43-9240-14D4E2ACDC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0CAB6A6-77CE-7B4D-A5A6-0CB5383BD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AE369-9459-1242-B596-F46276956F98}" type="datetimeFigureOut">
              <a:rPr lang="sv-SE" smtClean="0"/>
              <a:t>2023-08-17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01E57886-78D6-0644-9A99-A96FD95FA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E79069A-F302-0E4E-B750-15630BF9A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F31F6-774B-7D46-9E86-5F6B7879F1D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50421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B498E00-D288-424F-90A7-636408D67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B0F2A73-58B8-3843-8101-E164C3E6DF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ABB13B7A-C134-844E-BE61-99C59B4058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4FA4DCC8-AE11-F940-8AF5-8C414CD776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99ADA07A-2CD2-2E45-B529-5D8218D09E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12D485AD-0B3C-4946-9DA6-1C02EE50F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AE369-9459-1242-B596-F46276956F98}" type="datetimeFigureOut">
              <a:rPr lang="sv-SE" smtClean="0"/>
              <a:t>2023-08-17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7953CF67-4C84-AF44-A868-021F09A22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83B7E515-1D30-914E-B134-B78090AB0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F31F6-774B-7D46-9E86-5F6B7879F1D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84147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E7276D5-9663-0A4B-AC12-5769A30CC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C0F35912-92D3-3E4F-8EB9-EF64BEAC8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AE369-9459-1242-B596-F46276956F98}" type="datetimeFigureOut">
              <a:rPr lang="sv-SE" smtClean="0"/>
              <a:t>2023-08-17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E7A01BD-C6E5-8F40-8045-14F637EE4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8E87B514-2236-E849-9A87-AC928E2B3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F31F6-774B-7D46-9E86-5F6B7879F1D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07546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5572E111-8AB1-EF4A-A0D4-714125A4B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AE369-9459-1242-B596-F46276956F98}" type="datetimeFigureOut">
              <a:rPr lang="sv-SE" smtClean="0"/>
              <a:t>2023-08-17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AEB2D29-129E-BD44-9B19-B00BF596D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87918A4D-11BF-824B-928D-F09645094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F31F6-774B-7D46-9E86-5F6B7879F1D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75987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6583651-DE57-6648-BD39-69F33360D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5D176FD-54E3-7D46-B2AB-74492AE049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F2A60EB-ABD0-934E-848E-23465B5CB8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8B76DC4-0B56-A142-A00B-4E676A36C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AE369-9459-1242-B596-F46276956F98}" type="datetimeFigureOut">
              <a:rPr lang="sv-SE" smtClean="0"/>
              <a:t>2023-08-17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48DE6880-2AFB-1240-8CDF-5ACCA12FF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62E20DB-0FE4-E740-8B1B-6713CECAD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F31F6-774B-7D46-9E86-5F6B7879F1D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89628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DB2E9C3-BDEE-3242-8AAE-FEB9EE0AB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06758882-CD76-8042-A80D-3DF4DC267A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2AE16DF-8875-864B-8CC6-E45E6AF9BC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EA531F9-0550-DD4C-872C-6C2E3B31C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AE369-9459-1242-B596-F46276956F98}" type="datetimeFigureOut">
              <a:rPr lang="sv-SE" smtClean="0"/>
              <a:t>2023-08-17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66511029-5DFE-134B-B1F6-07859591F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F19B96F-D83B-B54C-B683-8D85D2DC7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F31F6-774B-7D46-9E86-5F6B7879F1D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82551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275EB3F-6D32-8D47-910B-D740D7B4D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C3327BD-A4FD-6D4B-851E-4DB7DED652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B771516-34F7-E04D-BAA3-8BA3215D2A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AE369-9459-1242-B596-F46276956F98}" type="datetimeFigureOut">
              <a:rPr lang="sv-SE" smtClean="0"/>
              <a:t>2023-08-17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CC1DD0D-F905-924E-A125-7678DC8236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5C3FED3-EF90-2E43-ACCD-8EFAA5BE70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0F31F6-774B-7D46-9E86-5F6B7879F1D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86113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5" Type="http://schemas.openxmlformats.org/officeDocument/2006/relationships/image" Target="../media/image16.jp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B7AB6199-1394-2EB6-E01D-CF0D9446F18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625"/>
          <a:stretch/>
        </p:blipFill>
        <p:spPr>
          <a:xfrm>
            <a:off x="0" y="0"/>
            <a:ext cx="12192001" cy="7374559"/>
          </a:xfrm>
          <a:prstGeom prst="rect">
            <a:avLst/>
          </a:prstGeom>
        </p:spPr>
      </p:pic>
      <p:sp>
        <p:nvSpPr>
          <p:cNvPr id="2" name="Platshållare för innehåll 49">
            <a:extLst>
              <a:ext uri="{FF2B5EF4-FFF2-40B4-BE49-F238E27FC236}">
                <a16:creationId xmlns:a16="http://schemas.microsoft.com/office/drawing/2014/main" id="{8609D5F3-1DED-2E14-7AD7-7EA26A8A3949}"/>
              </a:ext>
            </a:extLst>
          </p:cNvPr>
          <p:cNvSpPr txBox="1">
            <a:spLocks/>
          </p:cNvSpPr>
          <p:nvPr/>
        </p:nvSpPr>
        <p:spPr>
          <a:xfrm>
            <a:off x="7735702" y="2375067"/>
            <a:ext cx="3587618" cy="31570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8800" b="1" i="1" dirty="0" err="1">
                <a:latin typeface="Cambria" panose="02040503050406030204" pitchFamily="18" charset="0"/>
              </a:rPr>
              <a:t>Hej</a:t>
            </a:r>
            <a:r>
              <a:rPr lang="en-US" sz="8800" b="1" i="1" dirty="0">
                <a:latin typeface="Cambria" panose="02040503050406030204" pitchFamily="18" charset="0"/>
              </a:rPr>
              <a:t>!</a:t>
            </a:r>
          </a:p>
          <a:p>
            <a:pPr marL="0" indent="0" defTabSz="914400">
              <a:lnSpc>
                <a:spcPct val="90000"/>
              </a:lnSpc>
              <a:spcBef>
                <a:spcPts val="0"/>
              </a:spcBef>
              <a:buNone/>
            </a:pPr>
            <a:endParaRPr lang="en-US" sz="4800" b="1" i="1" dirty="0">
              <a:latin typeface="Cambria" panose="02040503050406030204" pitchFamily="18" charset="0"/>
            </a:endParaRPr>
          </a:p>
        </p:txBody>
      </p:sp>
      <p:pic>
        <p:nvPicPr>
          <p:cNvPr id="3" name="Bildobjekt 2" descr="En bild som visar person&#10;&#10;Automatiskt genererad beskrivning">
            <a:extLst>
              <a:ext uri="{FF2B5EF4-FFF2-40B4-BE49-F238E27FC236}">
                <a16:creationId xmlns:a16="http://schemas.microsoft.com/office/drawing/2014/main" id="{C50ABD2E-F8A6-303F-AA7E-F574EEDAB0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4205" y="-950948"/>
            <a:ext cx="12420409" cy="8302177"/>
          </a:xfrm>
          <a:prstGeom prst="rect">
            <a:avLst/>
          </a:prstGeom>
        </p:spPr>
      </p:pic>
      <p:sp>
        <p:nvSpPr>
          <p:cNvPr id="4" name="Platshållare för innehåll 49">
            <a:extLst>
              <a:ext uri="{FF2B5EF4-FFF2-40B4-BE49-F238E27FC236}">
                <a16:creationId xmlns:a16="http://schemas.microsoft.com/office/drawing/2014/main" id="{1DC115EF-16C1-C78A-D19E-0CEA455092FE}"/>
              </a:ext>
            </a:extLst>
          </p:cNvPr>
          <p:cNvSpPr txBox="1">
            <a:spLocks/>
          </p:cNvSpPr>
          <p:nvPr/>
        </p:nvSpPr>
        <p:spPr>
          <a:xfrm>
            <a:off x="9073856" y="4800075"/>
            <a:ext cx="3587618" cy="16167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9600" b="1" i="1" dirty="0" err="1">
                <a:solidFill>
                  <a:schemeClr val="accent4"/>
                </a:solidFill>
                <a:latin typeface="Cambria" panose="02040503050406030204" pitchFamily="18" charset="0"/>
              </a:rPr>
              <a:t>Hej</a:t>
            </a:r>
            <a:r>
              <a:rPr lang="en-US" sz="9600" b="1" i="1" dirty="0">
                <a:solidFill>
                  <a:schemeClr val="accent4"/>
                </a:solidFill>
                <a:latin typeface="Cambria" panose="02040503050406030204" pitchFamily="18" charset="0"/>
              </a:rPr>
              <a:t>!</a:t>
            </a:r>
          </a:p>
          <a:p>
            <a:pPr marL="0" indent="0" defTabSz="914400">
              <a:lnSpc>
                <a:spcPct val="90000"/>
              </a:lnSpc>
              <a:spcBef>
                <a:spcPts val="0"/>
              </a:spcBef>
              <a:buNone/>
            </a:pPr>
            <a:endParaRPr lang="en-US" sz="4800" b="1" i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854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98434" y="2245578"/>
            <a:ext cx="8789406" cy="5028718"/>
          </a:xfrm>
        </p:spPr>
        <p:txBody>
          <a:bodyPr>
            <a:normAutofit/>
          </a:bodyPr>
          <a:lstStyle/>
          <a:p>
            <a:pPr>
              <a:buClr>
                <a:schemeClr val="accent2"/>
              </a:buClr>
            </a:pPr>
            <a:r>
              <a:rPr lang="sv-SE" sz="2400" dirty="0">
                <a:latin typeface="+mj-lt"/>
              </a:rPr>
              <a:t>Text</a:t>
            </a:r>
          </a:p>
          <a:p>
            <a:pPr>
              <a:buClr>
                <a:schemeClr val="accent2"/>
              </a:buClr>
            </a:pPr>
            <a:r>
              <a:rPr lang="sv-SE" sz="2400" dirty="0">
                <a:latin typeface="+mj-lt"/>
              </a:rPr>
              <a:t>Text</a:t>
            </a:r>
          </a:p>
          <a:p>
            <a:pPr>
              <a:buClr>
                <a:schemeClr val="accent2"/>
              </a:buClr>
            </a:pPr>
            <a:r>
              <a:rPr lang="sv-SE" sz="2400" dirty="0">
                <a:latin typeface="+mj-lt"/>
              </a:rPr>
              <a:t>Text</a:t>
            </a:r>
          </a:p>
          <a:p>
            <a:pPr>
              <a:buClr>
                <a:schemeClr val="accent2"/>
              </a:buClr>
            </a:pPr>
            <a:endParaRPr lang="sv-SE" sz="2400" dirty="0">
              <a:latin typeface="+mj-lt"/>
            </a:endParaRPr>
          </a:p>
          <a:p>
            <a:endParaRPr lang="en-GB" dirty="0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0BFED6FF-0255-3F44-DF6A-2C4A91FAA70F}"/>
              </a:ext>
            </a:extLst>
          </p:cNvPr>
          <p:cNvSpPr txBox="1"/>
          <p:nvPr/>
        </p:nvSpPr>
        <p:spPr>
          <a:xfrm>
            <a:off x="750834" y="1492567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4000" b="1" i="1" dirty="0">
                <a:latin typeface="Cambria" panose="02040503050406030204" pitchFamily="18" charset="0"/>
              </a:rPr>
              <a:t>Rubrik</a:t>
            </a:r>
          </a:p>
        </p:txBody>
      </p:sp>
      <p:pic>
        <p:nvPicPr>
          <p:cNvPr id="11" name="Bildobjekt 10" descr="En bild som visar ritning, klocka&#10;&#10;Automatiskt genererad beskrivning">
            <a:extLst>
              <a:ext uri="{FF2B5EF4-FFF2-40B4-BE49-F238E27FC236}">
                <a16:creationId xmlns:a16="http://schemas.microsoft.com/office/drawing/2014/main" id="{82A58A10-22F1-548B-D987-9754205E913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868" y="486727"/>
            <a:ext cx="2219288" cy="620529"/>
          </a:xfrm>
          <a:prstGeom prst="rect">
            <a:avLst/>
          </a:prstGeom>
        </p:spPr>
      </p:pic>
      <p:pic>
        <p:nvPicPr>
          <p:cNvPr id="6" name="Bildobjekt 5" descr="En bild som visar himmel, utomhus&#10;&#10;Automatiskt genererad beskrivning">
            <a:extLst>
              <a:ext uri="{FF2B5EF4-FFF2-40B4-BE49-F238E27FC236}">
                <a16:creationId xmlns:a16="http://schemas.microsoft.com/office/drawing/2014/main" id="{FC54AE89-DF93-9C9B-A801-EBEFC5A9C09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33800" y="-42572"/>
            <a:ext cx="8458200" cy="6900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967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98434" y="2245578"/>
            <a:ext cx="8789406" cy="5028718"/>
          </a:xfrm>
        </p:spPr>
        <p:txBody>
          <a:bodyPr>
            <a:normAutofit/>
          </a:bodyPr>
          <a:lstStyle/>
          <a:p>
            <a:pPr>
              <a:buClr>
                <a:schemeClr val="accent2"/>
              </a:buClr>
            </a:pPr>
            <a:r>
              <a:rPr lang="sv-SE" sz="2400" dirty="0">
                <a:latin typeface="+mj-lt"/>
              </a:rPr>
              <a:t>Text</a:t>
            </a:r>
          </a:p>
          <a:p>
            <a:pPr>
              <a:buClr>
                <a:schemeClr val="accent2"/>
              </a:buClr>
            </a:pPr>
            <a:r>
              <a:rPr lang="sv-SE" sz="2400" dirty="0">
                <a:latin typeface="+mj-lt"/>
              </a:rPr>
              <a:t>Text</a:t>
            </a:r>
          </a:p>
          <a:p>
            <a:pPr>
              <a:buClr>
                <a:schemeClr val="accent2"/>
              </a:buClr>
            </a:pPr>
            <a:r>
              <a:rPr lang="sv-SE" sz="2400" dirty="0">
                <a:latin typeface="+mj-lt"/>
              </a:rPr>
              <a:t>Text</a:t>
            </a:r>
          </a:p>
          <a:p>
            <a:pPr>
              <a:buClr>
                <a:schemeClr val="accent2"/>
              </a:buClr>
            </a:pPr>
            <a:endParaRPr lang="sv-SE" sz="2400" dirty="0">
              <a:latin typeface="+mj-lt"/>
            </a:endParaRPr>
          </a:p>
          <a:p>
            <a:endParaRPr lang="en-GB" dirty="0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0BFED6FF-0255-3F44-DF6A-2C4A91FAA70F}"/>
              </a:ext>
            </a:extLst>
          </p:cNvPr>
          <p:cNvSpPr txBox="1"/>
          <p:nvPr/>
        </p:nvSpPr>
        <p:spPr>
          <a:xfrm>
            <a:off x="750834" y="1492567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4000" b="1" i="1" dirty="0">
                <a:latin typeface="Cambria" panose="02040503050406030204" pitchFamily="18" charset="0"/>
              </a:rPr>
              <a:t>Rubrik</a:t>
            </a:r>
          </a:p>
        </p:txBody>
      </p:sp>
      <p:pic>
        <p:nvPicPr>
          <p:cNvPr id="11" name="Bildobjekt 10" descr="En bild som visar ritning, klocka&#10;&#10;Automatiskt genererad beskrivning">
            <a:extLst>
              <a:ext uri="{FF2B5EF4-FFF2-40B4-BE49-F238E27FC236}">
                <a16:creationId xmlns:a16="http://schemas.microsoft.com/office/drawing/2014/main" id="{82A58A10-22F1-548B-D987-9754205E913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868" y="486727"/>
            <a:ext cx="2219288" cy="620529"/>
          </a:xfrm>
          <a:prstGeom prst="rect">
            <a:avLst/>
          </a:prstGeom>
        </p:spPr>
      </p:pic>
      <p:pic>
        <p:nvPicPr>
          <p:cNvPr id="8" name="Bildobjekt 7" descr="En bild som visar utomhus&#10;&#10;Automatiskt genererad beskrivning">
            <a:extLst>
              <a:ext uri="{FF2B5EF4-FFF2-40B4-BE49-F238E27FC236}">
                <a16:creationId xmlns:a16="http://schemas.microsoft.com/office/drawing/2014/main" id="{977A7784-629C-3B44-746D-8031A23443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32979" y="0"/>
            <a:ext cx="81590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0325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98434" y="2245578"/>
            <a:ext cx="8789406" cy="5028718"/>
          </a:xfrm>
        </p:spPr>
        <p:txBody>
          <a:bodyPr>
            <a:normAutofit/>
          </a:bodyPr>
          <a:lstStyle/>
          <a:p>
            <a:pPr>
              <a:buClr>
                <a:schemeClr val="accent2"/>
              </a:buClr>
            </a:pPr>
            <a:r>
              <a:rPr lang="sv-SE" sz="2400" dirty="0">
                <a:latin typeface="+mj-lt"/>
              </a:rPr>
              <a:t>Text</a:t>
            </a:r>
          </a:p>
          <a:p>
            <a:pPr>
              <a:buClr>
                <a:schemeClr val="accent2"/>
              </a:buClr>
            </a:pPr>
            <a:r>
              <a:rPr lang="sv-SE" sz="2400" dirty="0">
                <a:latin typeface="+mj-lt"/>
              </a:rPr>
              <a:t>Text</a:t>
            </a:r>
          </a:p>
          <a:p>
            <a:pPr>
              <a:buClr>
                <a:schemeClr val="accent2"/>
              </a:buClr>
            </a:pPr>
            <a:r>
              <a:rPr lang="sv-SE" sz="2400" dirty="0">
                <a:latin typeface="+mj-lt"/>
              </a:rPr>
              <a:t>Text</a:t>
            </a:r>
          </a:p>
          <a:p>
            <a:pPr>
              <a:buClr>
                <a:schemeClr val="accent2"/>
              </a:buClr>
            </a:pPr>
            <a:endParaRPr lang="sv-SE" sz="2400" dirty="0">
              <a:latin typeface="+mj-lt"/>
            </a:endParaRPr>
          </a:p>
          <a:p>
            <a:endParaRPr lang="en-GB" dirty="0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0BFED6FF-0255-3F44-DF6A-2C4A91FAA70F}"/>
              </a:ext>
            </a:extLst>
          </p:cNvPr>
          <p:cNvSpPr txBox="1"/>
          <p:nvPr/>
        </p:nvSpPr>
        <p:spPr>
          <a:xfrm>
            <a:off x="750834" y="1492567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4000" b="1" i="1" dirty="0">
                <a:latin typeface="Cambria" panose="02040503050406030204" pitchFamily="18" charset="0"/>
              </a:rPr>
              <a:t>Rubrik</a:t>
            </a:r>
          </a:p>
        </p:txBody>
      </p:sp>
      <p:pic>
        <p:nvPicPr>
          <p:cNvPr id="11" name="Bildobjekt 10" descr="En bild som visar ritning, klocka&#10;&#10;Automatiskt genererad beskrivning">
            <a:extLst>
              <a:ext uri="{FF2B5EF4-FFF2-40B4-BE49-F238E27FC236}">
                <a16:creationId xmlns:a16="http://schemas.microsoft.com/office/drawing/2014/main" id="{82A58A10-22F1-548B-D987-9754205E913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868" y="486727"/>
            <a:ext cx="2219288" cy="620529"/>
          </a:xfrm>
          <a:prstGeom prst="rect">
            <a:avLst/>
          </a:prstGeom>
        </p:spPr>
      </p:pic>
      <p:pic>
        <p:nvPicPr>
          <p:cNvPr id="8" name="Bildobjekt 7" descr="En bild som visar fönster, byggnad&#10;&#10;Automatiskt genererad beskrivning">
            <a:extLst>
              <a:ext uri="{FF2B5EF4-FFF2-40B4-BE49-F238E27FC236}">
                <a16:creationId xmlns:a16="http://schemas.microsoft.com/office/drawing/2014/main" id="{5DBDF691-4CB7-AA0E-046D-B95B1336043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6114" y="1354672"/>
            <a:ext cx="3603452" cy="4148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6995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person&#10;&#10;Automatiskt genererad beskrivning">
            <a:extLst>
              <a:ext uri="{FF2B5EF4-FFF2-40B4-BE49-F238E27FC236}">
                <a16:creationId xmlns:a16="http://schemas.microsoft.com/office/drawing/2014/main" id="{3FF34712-B26B-1122-24DB-CED1BDE8544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F20DBFD7-50CB-442A-427D-AD14C32F56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5936" y="1674202"/>
            <a:ext cx="3975847" cy="4351338"/>
          </a:xfrm>
        </p:spPr>
        <p:txBody>
          <a:bodyPr>
            <a:normAutofit/>
          </a:bodyPr>
          <a:lstStyle/>
          <a:p>
            <a:r>
              <a:rPr lang="sv-SE" dirty="0">
                <a:latin typeface="+mj-lt"/>
              </a:rPr>
              <a:t>Text</a:t>
            </a:r>
          </a:p>
          <a:p>
            <a:r>
              <a:rPr lang="sv-SE" dirty="0">
                <a:latin typeface="+mj-lt"/>
              </a:rPr>
              <a:t>Text</a:t>
            </a:r>
          </a:p>
          <a:p>
            <a:r>
              <a:rPr lang="sv-SE" dirty="0">
                <a:latin typeface="+mj-lt"/>
              </a:rPr>
              <a:t>Text</a:t>
            </a:r>
          </a:p>
          <a:p>
            <a:r>
              <a:rPr lang="sv-SE" dirty="0">
                <a:latin typeface="+mj-lt"/>
              </a:rPr>
              <a:t>Text</a:t>
            </a:r>
          </a:p>
        </p:txBody>
      </p:sp>
      <p:pic>
        <p:nvPicPr>
          <p:cNvPr id="7" name="Bildobjekt 6" descr="En bild som visar ritning, klocka&#10;&#10;Automatiskt genererad beskrivning">
            <a:extLst>
              <a:ext uri="{FF2B5EF4-FFF2-40B4-BE49-F238E27FC236}">
                <a16:creationId xmlns:a16="http://schemas.microsoft.com/office/drawing/2014/main" id="{31803B77-F48C-0BDB-DC02-A3A7A23256B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118" y="305972"/>
            <a:ext cx="2219288" cy="620529"/>
          </a:xfrm>
          <a:prstGeom prst="rect">
            <a:avLst/>
          </a:prstGeom>
        </p:spPr>
      </p:pic>
      <p:sp>
        <p:nvSpPr>
          <p:cNvPr id="10" name="Platshållare för innehåll 49">
            <a:extLst>
              <a:ext uri="{FF2B5EF4-FFF2-40B4-BE49-F238E27FC236}">
                <a16:creationId xmlns:a16="http://schemas.microsoft.com/office/drawing/2014/main" id="{61A0FE52-417E-19AE-E42B-5682E895E62E}"/>
              </a:ext>
            </a:extLst>
          </p:cNvPr>
          <p:cNvSpPr txBox="1">
            <a:spLocks/>
          </p:cNvSpPr>
          <p:nvPr/>
        </p:nvSpPr>
        <p:spPr>
          <a:xfrm>
            <a:off x="5156567" y="411406"/>
            <a:ext cx="7754587" cy="103019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v-SE" sz="4400" b="1" i="1" dirty="0">
                <a:latin typeface="Cambria" panose="02040503050406030204" pitchFamily="18" charset="0"/>
              </a:rPr>
              <a:t>Rubrik</a:t>
            </a:r>
            <a:endParaRPr lang="en-GB" sz="4400" b="1" i="1" dirty="0">
              <a:latin typeface="Cambria" panose="02040503050406030204" pitchFamily="18" charset="0"/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94640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F20DBFD7-50CB-442A-427D-AD14C32F56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5936" y="1674202"/>
            <a:ext cx="3975847" cy="4351338"/>
          </a:xfrm>
        </p:spPr>
        <p:txBody>
          <a:bodyPr>
            <a:normAutofit/>
          </a:bodyPr>
          <a:lstStyle/>
          <a:p>
            <a:r>
              <a:rPr lang="sv-SE" dirty="0">
                <a:latin typeface="+mj-lt"/>
              </a:rPr>
              <a:t>Text</a:t>
            </a:r>
          </a:p>
          <a:p>
            <a:r>
              <a:rPr lang="sv-SE" dirty="0">
                <a:latin typeface="+mj-lt"/>
              </a:rPr>
              <a:t>Text</a:t>
            </a:r>
          </a:p>
          <a:p>
            <a:r>
              <a:rPr lang="sv-SE" dirty="0">
                <a:latin typeface="+mj-lt"/>
              </a:rPr>
              <a:t>Text</a:t>
            </a:r>
          </a:p>
          <a:p>
            <a:r>
              <a:rPr lang="sv-SE" dirty="0">
                <a:latin typeface="+mj-lt"/>
              </a:rPr>
              <a:t>Text</a:t>
            </a:r>
          </a:p>
        </p:txBody>
      </p:sp>
      <p:pic>
        <p:nvPicPr>
          <p:cNvPr id="4" name="Bildobjekt 3" descr="En bild som visar gräs, person, utomhus, grön&#10;&#10;Automatiskt genererad beskrivning">
            <a:extLst>
              <a:ext uri="{FF2B5EF4-FFF2-40B4-BE49-F238E27FC236}">
                <a16:creationId xmlns:a16="http://schemas.microsoft.com/office/drawing/2014/main" id="{D98EE97E-B2E9-6E5A-BF16-EC23A2082D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pic>
        <p:nvPicPr>
          <p:cNvPr id="7" name="Bildobjekt 6" descr="En bild som visar ritning, klocka&#10;&#10;Automatiskt genererad beskrivning">
            <a:extLst>
              <a:ext uri="{FF2B5EF4-FFF2-40B4-BE49-F238E27FC236}">
                <a16:creationId xmlns:a16="http://schemas.microsoft.com/office/drawing/2014/main" id="{31803B77-F48C-0BDB-DC02-A3A7A23256B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118" y="305972"/>
            <a:ext cx="2219288" cy="620529"/>
          </a:xfrm>
          <a:prstGeom prst="rect">
            <a:avLst/>
          </a:prstGeom>
        </p:spPr>
      </p:pic>
      <p:sp>
        <p:nvSpPr>
          <p:cNvPr id="10" name="Platshållare för innehåll 49">
            <a:extLst>
              <a:ext uri="{FF2B5EF4-FFF2-40B4-BE49-F238E27FC236}">
                <a16:creationId xmlns:a16="http://schemas.microsoft.com/office/drawing/2014/main" id="{61A0FE52-417E-19AE-E42B-5682E895E62E}"/>
              </a:ext>
            </a:extLst>
          </p:cNvPr>
          <p:cNvSpPr txBox="1">
            <a:spLocks/>
          </p:cNvSpPr>
          <p:nvPr/>
        </p:nvSpPr>
        <p:spPr>
          <a:xfrm>
            <a:off x="5156567" y="411406"/>
            <a:ext cx="7754587" cy="103019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v-SE" sz="4400" b="1" i="1" dirty="0">
                <a:latin typeface="Cambria" panose="02040503050406030204" pitchFamily="18" charset="0"/>
              </a:rPr>
              <a:t>Rubrik</a:t>
            </a:r>
            <a:endParaRPr lang="en-GB" sz="4400" b="1" i="1" dirty="0">
              <a:latin typeface="Cambria" panose="02040503050406030204" pitchFamily="18" charset="0"/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62850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728252B7-BA78-3B1B-5C0C-C2F624C6E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742" y="1401538"/>
            <a:ext cx="8973670" cy="1325563"/>
          </a:xfrm>
        </p:spPr>
        <p:txBody>
          <a:bodyPr>
            <a:normAutofit/>
          </a:bodyPr>
          <a:lstStyle/>
          <a:p>
            <a:r>
              <a:rPr lang="sv-SE" sz="3200" b="1" i="1" dirty="0">
                <a:latin typeface="Cambria" panose="02040503050406030204" pitchFamily="18" charset="0"/>
              </a:rPr>
              <a:t>Rubrik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F20DBFD7-50CB-442A-427D-AD14C32F56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742" y="2528863"/>
            <a:ext cx="9565341" cy="4329137"/>
          </a:xfrm>
        </p:spPr>
        <p:txBody>
          <a:bodyPr>
            <a:normAutofit/>
          </a:bodyPr>
          <a:lstStyle/>
          <a:p>
            <a:r>
              <a:rPr lang="sv-SE" dirty="0">
                <a:latin typeface="+mj-lt"/>
              </a:rPr>
              <a:t>Text</a:t>
            </a:r>
          </a:p>
          <a:p>
            <a:r>
              <a:rPr lang="sv-SE" dirty="0">
                <a:latin typeface="+mj-lt"/>
              </a:rPr>
              <a:t>Text</a:t>
            </a:r>
          </a:p>
          <a:p>
            <a:r>
              <a:rPr lang="sv-SE" dirty="0">
                <a:latin typeface="+mj-lt"/>
              </a:rPr>
              <a:t>Text</a:t>
            </a:r>
          </a:p>
          <a:p>
            <a:r>
              <a:rPr lang="sv-SE" dirty="0">
                <a:latin typeface="+mj-lt"/>
              </a:rPr>
              <a:t>Text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F9120C4-48FF-686E-6AFA-86C1CCD52B6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210" y="305815"/>
            <a:ext cx="2733574" cy="756095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CBE489A9-8B83-6C94-2730-2321E0FA764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39082" y="0"/>
            <a:ext cx="24324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4860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728252B7-BA78-3B1B-5C0C-C2F624C6E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742" y="1401538"/>
            <a:ext cx="8973670" cy="1325563"/>
          </a:xfrm>
        </p:spPr>
        <p:txBody>
          <a:bodyPr>
            <a:normAutofit/>
          </a:bodyPr>
          <a:lstStyle/>
          <a:p>
            <a:r>
              <a:rPr lang="sv-SE" sz="3200" b="1" i="1" dirty="0">
                <a:latin typeface="Cambria" panose="02040503050406030204" pitchFamily="18" charset="0"/>
              </a:rPr>
              <a:t>Rubrik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F20DBFD7-50CB-442A-427D-AD14C32F56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742" y="2528863"/>
            <a:ext cx="9565341" cy="4329137"/>
          </a:xfrm>
        </p:spPr>
        <p:txBody>
          <a:bodyPr>
            <a:normAutofit/>
          </a:bodyPr>
          <a:lstStyle/>
          <a:p>
            <a:r>
              <a:rPr lang="sv-SE" dirty="0">
                <a:latin typeface="+mj-lt"/>
              </a:rPr>
              <a:t>Text</a:t>
            </a:r>
          </a:p>
          <a:p>
            <a:r>
              <a:rPr lang="sv-SE" dirty="0">
                <a:latin typeface="+mj-lt"/>
              </a:rPr>
              <a:t>Text</a:t>
            </a:r>
          </a:p>
          <a:p>
            <a:r>
              <a:rPr lang="sv-SE" dirty="0">
                <a:latin typeface="+mj-lt"/>
              </a:rPr>
              <a:t>Text</a:t>
            </a:r>
          </a:p>
          <a:p>
            <a:r>
              <a:rPr lang="sv-SE" dirty="0">
                <a:latin typeface="+mj-lt"/>
              </a:rPr>
              <a:t>Text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F9120C4-48FF-686E-6AFA-86C1CCD52B6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210" y="305815"/>
            <a:ext cx="2733574" cy="756095"/>
          </a:xfrm>
          <a:prstGeom prst="rect">
            <a:avLst/>
          </a:prstGeom>
        </p:spPr>
      </p:pic>
      <p:pic>
        <p:nvPicPr>
          <p:cNvPr id="7" name="Bildobjekt 6" descr="En bild som visar utomhus, himmel, vatten, stående&#10;&#10;Automatiskt genererad beskrivning">
            <a:extLst>
              <a:ext uri="{FF2B5EF4-FFF2-40B4-BE49-F238E27FC236}">
                <a16:creationId xmlns:a16="http://schemas.microsoft.com/office/drawing/2014/main" id="{3842BF0C-E02E-FEF1-F9C4-FDF37C5E53E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39083" y="0"/>
            <a:ext cx="27362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4660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B7AB6199-1394-2EB6-E01D-CF0D9446F18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625"/>
          <a:stretch/>
        </p:blipFill>
        <p:spPr>
          <a:xfrm>
            <a:off x="0" y="-228600"/>
            <a:ext cx="12192001" cy="7086600"/>
          </a:xfrm>
          <a:prstGeom prst="rect">
            <a:avLst/>
          </a:prstGeom>
        </p:spPr>
      </p:pic>
      <p:sp>
        <p:nvSpPr>
          <p:cNvPr id="8" name="Platshållare för innehåll 49">
            <a:extLst>
              <a:ext uri="{FF2B5EF4-FFF2-40B4-BE49-F238E27FC236}">
                <a16:creationId xmlns:a16="http://schemas.microsoft.com/office/drawing/2014/main" id="{ACF11E9E-4C2B-8047-A216-649CF205D65C}"/>
              </a:ext>
            </a:extLst>
          </p:cNvPr>
          <p:cNvSpPr txBox="1">
            <a:spLocks/>
          </p:cNvSpPr>
          <p:nvPr/>
        </p:nvSpPr>
        <p:spPr>
          <a:xfrm>
            <a:off x="6522296" y="2524249"/>
            <a:ext cx="4936299" cy="1809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lnSpc>
                <a:spcPct val="90000"/>
              </a:lnSpc>
              <a:buNone/>
            </a:pPr>
            <a:r>
              <a:rPr lang="en-US" sz="5400" b="1" i="1" dirty="0">
                <a:latin typeface="Cambria" panose="02040503050406030204" pitchFamily="18" charset="0"/>
              </a:rPr>
              <a:t>Tack!</a:t>
            </a:r>
          </a:p>
          <a:p>
            <a:pPr marL="0" indent="-228600" defTabSz="9144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2" name="Platshållare för innehåll 4">
            <a:extLst>
              <a:ext uri="{FF2B5EF4-FFF2-40B4-BE49-F238E27FC236}">
                <a16:creationId xmlns:a16="http://schemas.microsoft.com/office/drawing/2014/main" id="{77B21F8F-DDD3-9506-F67B-E551769878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8664" y="3314700"/>
            <a:ext cx="602279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>
                <a:solidFill>
                  <a:schemeClr val="bg1">
                    <a:lumMod val="10000"/>
                  </a:schemeClr>
                </a:solidFill>
                <a:latin typeface="+mj-lt"/>
              </a:rPr>
              <a:t>Namn + mail + telefon</a:t>
            </a:r>
            <a:br>
              <a:rPr lang="sv-SE" dirty="0">
                <a:latin typeface="+mj-lt"/>
              </a:rPr>
            </a:br>
            <a:endParaRPr lang="sv-SE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22053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4A9EEFE-C30E-DD49-B60B-545B0FB5EC8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1"/>
          <a:stretch/>
        </p:blipFill>
        <p:spPr>
          <a:xfrm>
            <a:off x="6417502" y="10"/>
            <a:ext cx="5774495" cy="6857990"/>
          </a:xfrm>
          <a:prstGeom prst="rect">
            <a:avLst/>
          </a:prstGeom>
        </p:spPr>
      </p:pic>
      <p:sp>
        <p:nvSpPr>
          <p:cNvPr id="18" name="Rectangle 1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Platshållare för innehåll 49">
            <a:extLst>
              <a:ext uri="{FF2B5EF4-FFF2-40B4-BE49-F238E27FC236}">
                <a16:creationId xmlns:a16="http://schemas.microsoft.com/office/drawing/2014/main" id="{ACF11E9E-4C2B-8047-A216-649CF205D65C}"/>
              </a:ext>
            </a:extLst>
          </p:cNvPr>
          <p:cNvSpPr txBox="1">
            <a:spLocks/>
          </p:cNvSpPr>
          <p:nvPr/>
        </p:nvSpPr>
        <p:spPr>
          <a:xfrm>
            <a:off x="407406" y="3334968"/>
            <a:ext cx="5257800" cy="2329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lnSpc>
                <a:spcPct val="90000"/>
              </a:lnSpc>
              <a:buNone/>
            </a:pPr>
            <a:r>
              <a:rPr lang="en-US" sz="2800" i="1" dirty="0">
                <a:latin typeface="+mj-lt"/>
              </a:rPr>
              <a:t>“Vi </a:t>
            </a:r>
            <a:r>
              <a:rPr lang="en-US" sz="2800" i="1" dirty="0" err="1">
                <a:latin typeface="+mj-lt"/>
              </a:rPr>
              <a:t>stödjer</a:t>
            </a:r>
            <a:r>
              <a:rPr lang="en-US" sz="2800" i="1" dirty="0">
                <a:latin typeface="+mj-lt"/>
              </a:rPr>
              <a:t> </a:t>
            </a:r>
            <a:r>
              <a:rPr lang="en-US" sz="2800" i="1" dirty="0" err="1">
                <a:latin typeface="+mj-lt"/>
              </a:rPr>
              <a:t>företag</a:t>
            </a:r>
            <a:r>
              <a:rPr lang="en-US" sz="2800" i="1" dirty="0">
                <a:latin typeface="+mj-lt"/>
              </a:rPr>
              <a:t> </a:t>
            </a:r>
            <a:r>
              <a:rPr lang="en-US" sz="2800" i="1" dirty="0" err="1">
                <a:latin typeface="+mj-lt"/>
              </a:rPr>
              <a:t>och</a:t>
            </a:r>
            <a:r>
              <a:rPr lang="en-US" sz="2800" i="1" dirty="0">
                <a:latin typeface="+mj-lt"/>
              </a:rPr>
              <a:t> </a:t>
            </a:r>
            <a:r>
              <a:rPr lang="en-US" sz="2800" i="1" dirty="0" err="1">
                <a:latin typeface="+mj-lt"/>
              </a:rPr>
              <a:t>offentliga</a:t>
            </a:r>
            <a:r>
              <a:rPr lang="en-US" sz="2800" i="1" dirty="0">
                <a:latin typeface="+mj-lt"/>
              </a:rPr>
              <a:t> </a:t>
            </a:r>
            <a:r>
              <a:rPr lang="en-US" sz="2800" i="1" dirty="0" err="1">
                <a:latin typeface="+mj-lt"/>
              </a:rPr>
              <a:t>aktörer</a:t>
            </a:r>
            <a:r>
              <a:rPr lang="en-US" sz="2800" i="1" dirty="0">
                <a:latin typeface="+mj-lt"/>
              </a:rPr>
              <a:t> </a:t>
            </a:r>
            <a:r>
              <a:rPr lang="en-US" sz="2800" i="1" dirty="0" err="1">
                <a:latin typeface="+mj-lt"/>
              </a:rPr>
              <a:t>i</a:t>
            </a:r>
            <a:r>
              <a:rPr lang="en-US" sz="2800" i="1" dirty="0">
                <a:latin typeface="+mj-lt"/>
              </a:rPr>
              <a:t> </a:t>
            </a:r>
            <a:r>
              <a:rPr lang="en-US" sz="2800" i="1" dirty="0" err="1">
                <a:latin typeface="+mj-lt"/>
              </a:rPr>
              <a:t>energi</a:t>
            </a:r>
            <a:r>
              <a:rPr lang="en-US" sz="2800" i="1" dirty="0">
                <a:latin typeface="+mj-lt"/>
              </a:rPr>
              <a:t>- </a:t>
            </a:r>
            <a:r>
              <a:rPr lang="en-US" sz="2800" i="1" dirty="0" err="1">
                <a:latin typeface="+mj-lt"/>
              </a:rPr>
              <a:t>och</a:t>
            </a:r>
            <a:r>
              <a:rPr lang="en-US" sz="2800" i="1" dirty="0">
                <a:latin typeface="+mj-lt"/>
              </a:rPr>
              <a:t> </a:t>
            </a:r>
            <a:r>
              <a:rPr lang="en-US" sz="2800" i="1" dirty="0" err="1">
                <a:latin typeface="+mj-lt"/>
              </a:rPr>
              <a:t>klimatarbetet</a:t>
            </a:r>
            <a:r>
              <a:rPr lang="en-US" sz="2800" i="1" dirty="0">
                <a:latin typeface="+mj-lt"/>
              </a:rPr>
              <a:t>. </a:t>
            </a:r>
            <a:r>
              <a:rPr lang="en-US" sz="2800" i="1" dirty="0" err="1">
                <a:latin typeface="+mj-lt"/>
              </a:rPr>
              <a:t>Tillsammans</a:t>
            </a:r>
            <a:r>
              <a:rPr lang="en-US" sz="2800" i="1" dirty="0">
                <a:latin typeface="+mj-lt"/>
              </a:rPr>
              <a:t> ska vi </a:t>
            </a:r>
            <a:r>
              <a:rPr lang="en-US" sz="2800" i="1" dirty="0" err="1">
                <a:latin typeface="+mj-lt"/>
              </a:rPr>
              <a:t>göra</a:t>
            </a:r>
            <a:r>
              <a:rPr lang="en-US" sz="2800" i="1" dirty="0">
                <a:latin typeface="+mj-lt"/>
              </a:rPr>
              <a:t> det </a:t>
            </a:r>
            <a:r>
              <a:rPr lang="en-US" sz="2800" i="1" dirty="0" err="1">
                <a:latin typeface="+mj-lt"/>
              </a:rPr>
              <a:t>möjligt</a:t>
            </a:r>
            <a:r>
              <a:rPr lang="en-US" sz="2800" i="1" dirty="0">
                <a:latin typeface="+mj-lt"/>
              </a:rPr>
              <a:t> </a:t>
            </a:r>
            <a:r>
              <a:rPr lang="en-US" sz="2800" i="1" dirty="0" err="1">
                <a:latin typeface="+mj-lt"/>
              </a:rPr>
              <a:t>att</a:t>
            </a:r>
            <a:r>
              <a:rPr lang="en-US" sz="2800" i="1" dirty="0">
                <a:latin typeface="+mj-lt"/>
              </a:rPr>
              <a:t> </a:t>
            </a:r>
            <a:r>
              <a:rPr lang="en-US" sz="2800" i="1" dirty="0" err="1">
                <a:latin typeface="+mj-lt"/>
              </a:rPr>
              <a:t>nå</a:t>
            </a:r>
            <a:r>
              <a:rPr lang="en-US" sz="2800" i="1" dirty="0">
                <a:latin typeface="+mj-lt"/>
              </a:rPr>
              <a:t> </a:t>
            </a:r>
            <a:r>
              <a:rPr lang="en-US" sz="2800" i="1" dirty="0" err="1">
                <a:latin typeface="+mj-lt"/>
              </a:rPr>
              <a:t>regionens</a:t>
            </a:r>
            <a:r>
              <a:rPr lang="en-US" sz="2800" i="1" dirty="0">
                <a:latin typeface="+mj-lt"/>
              </a:rPr>
              <a:t> </a:t>
            </a:r>
            <a:r>
              <a:rPr lang="en-US" sz="2800" i="1" dirty="0" err="1">
                <a:latin typeface="+mj-lt"/>
              </a:rPr>
              <a:t>energi</a:t>
            </a:r>
            <a:r>
              <a:rPr lang="en-US" sz="2800" i="1" dirty="0">
                <a:latin typeface="+mj-lt"/>
              </a:rPr>
              <a:t>- </a:t>
            </a:r>
            <a:r>
              <a:rPr lang="en-US" sz="2800" i="1" dirty="0" err="1">
                <a:latin typeface="+mj-lt"/>
              </a:rPr>
              <a:t>och</a:t>
            </a:r>
            <a:r>
              <a:rPr lang="en-US" sz="2800" i="1" dirty="0">
                <a:latin typeface="+mj-lt"/>
              </a:rPr>
              <a:t> </a:t>
            </a:r>
            <a:r>
              <a:rPr lang="en-US" sz="2800" i="1" dirty="0" err="1">
                <a:latin typeface="+mj-lt"/>
              </a:rPr>
              <a:t>klimatmål</a:t>
            </a:r>
            <a:r>
              <a:rPr lang="en-US" sz="2800" i="1" dirty="0">
                <a:latin typeface="+mj-lt"/>
              </a:rPr>
              <a:t>.”</a:t>
            </a:r>
          </a:p>
          <a:p>
            <a:pPr marL="0" indent="-228600" defTabSz="9144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E56962A8-8BD8-20FE-9631-466EC7D7E254}"/>
              </a:ext>
            </a:extLst>
          </p:cNvPr>
          <p:cNvSpPr txBox="1"/>
          <p:nvPr/>
        </p:nvSpPr>
        <p:spPr>
          <a:xfrm>
            <a:off x="321498" y="1649812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4000" b="1" i="1" dirty="0" err="1">
                <a:latin typeface="Cambria" panose="02040503050406030204" pitchFamily="18" charset="0"/>
              </a:rPr>
              <a:t>Vad</a:t>
            </a:r>
            <a:r>
              <a:rPr lang="en-US" sz="4000" b="1" i="1" dirty="0">
                <a:latin typeface="Cambria" panose="02040503050406030204" pitchFamily="18" charset="0"/>
              </a:rPr>
              <a:t> </a:t>
            </a:r>
            <a:r>
              <a:rPr lang="en-US" sz="4000" b="1" i="1" dirty="0" err="1">
                <a:latin typeface="Cambria" panose="02040503050406030204" pitchFamily="18" charset="0"/>
              </a:rPr>
              <a:t>gör</a:t>
            </a:r>
            <a:r>
              <a:rPr lang="en-US" sz="4000" b="1" i="1" dirty="0">
                <a:latin typeface="Cambria" panose="02040503050406030204" pitchFamily="18" charset="0"/>
              </a:rPr>
              <a:t> vi </a:t>
            </a:r>
            <a:r>
              <a:rPr lang="en-US" sz="4000" b="1" i="1" dirty="0" err="1">
                <a:latin typeface="Cambria" panose="02040503050406030204" pitchFamily="18" charset="0"/>
              </a:rPr>
              <a:t>på</a:t>
            </a:r>
            <a:r>
              <a:rPr lang="en-US" sz="4000" b="1" i="1" dirty="0">
                <a:latin typeface="Cambria" panose="02040503050406030204" pitchFamily="18" charset="0"/>
              </a:rPr>
              <a:t> </a:t>
            </a:r>
            <a:r>
              <a:rPr lang="en-US" sz="4000" b="1" i="1" dirty="0" err="1">
                <a:latin typeface="Cambria" panose="02040503050406030204" pitchFamily="18" charset="0"/>
              </a:rPr>
              <a:t>Energikontor</a:t>
            </a:r>
            <a:r>
              <a:rPr lang="en-US" sz="4000" b="1" i="1" dirty="0">
                <a:latin typeface="Cambria" panose="02040503050406030204" pitchFamily="18" charset="0"/>
              </a:rPr>
              <a:t> </a:t>
            </a:r>
            <a:r>
              <a:rPr lang="en-US" sz="4000" b="1" i="1" dirty="0" err="1">
                <a:latin typeface="Cambria" panose="02040503050406030204" pitchFamily="18" charset="0"/>
              </a:rPr>
              <a:t>Norr</a:t>
            </a:r>
            <a:r>
              <a:rPr lang="en-US" sz="4000" b="1" i="1" dirty="0">
                <a:latin typeface="Cambria" panose="02040503050406030204" pitchFamily="18" charset="0"/>
              </a:rPr>
              <a:t>?</a:t>
            </a:r>
          </a:p>
        </p:txBody>
      </p:sp>
      <p:pic>
        <p:nvPicPr>
          <p:cNvPr id="6" name="Bildobjekt 5" descr="En bild som visar ritning, klocka&#10;&#10;Automatiskt genererad beskrivning">
            <a:extLst>
              <a:ext uri="{FF2B5EF4-FFF2-40B4-BE49-F238E27FC236}">
                <a16:creationId xmlns:a16="http://schemas.microsoft.com/office/drawing/2014/main" id="{117621D3-F2B8-C936-3F57-87D0A2B1707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406" y="410527"/>
            <a:ext cx="2219288" cy="620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845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innehåll 6"/>
          <p:cNvSpPr txBox="1">
            <a:spLocks/>
          </p:cNvSpPr>
          <p:nvPr/>
        </p:nvSpPr>
        <p:spPr>
          <a:xfrm>
            <a:off x="722802" y="2726006"/>
            <a:ext cx="5780604" cy="3721467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sv-SE" sz="2800" dirty="0">
                <a:latin typeface="+mj-lt"/>
                <a:cs typeface="Arial" charset="0"/>
              </a:rPr>
              <a:t>Verksamma i Norrbotten och Västerbotten </a:t>
            </a:r>
          </a:p>
          <a:p>
            <a:pPr>
              <a:lnSpc>
                <a:spcPct val="120000"/>
              </a:lnSpc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sv-SE" sz="2800" dirty="0">
                <a:latin typeface="+mj-lt"/>
                <a:cs typeface="Arial" charset="0"/>
              </a:rPr>
              <a:t>Ägs av Region Norrbotten och de 14 kommunerna i Norrbotten</a:t>
            </a:r>
          </a:p>
          <a:p>
            <a:pPr>
              <a:lnSpc>
                <a:spcPct val="120000"/>
              </a:lnSpc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sv-SE" sz="2800" dirty="0">
                <a:latin typeface="+mj-lt"/>
                <a:cs typeface="Arial" charset="0"/>
              </a:rPr>
              <a:t>15 energikontor i Sverige - Energikontoren Sverige</a:t>
            </a:r>
          </a:p>
          <a:p>
            <a:pPr>
              <a:lnSpc>
                <a:spcPct val="120000"/>
              </a:lnSpc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sv-SE" sz="2800" dirty="0">
                <a:latin typeface="+mj-lt"/>
                <a:cs typeface="Arial" charset="0"/>
              </a:rPr>
              <a:t>Ca 350 energikontor i Europa - FEDARENE</a:t>
            </a:r>
          </a:p>
          <a:p>
            <a:endParaRPr lang="sv-SE" dirty="0"/>
          </a:p>
        </p:txBody>
      </p:sp>
      <p:pic>
        <p:nvPicPr>
          <p:cNvPr id="44" name="Bildobjekt 43" descr="En bild som visar ritning, klocka&#10;&#10;Automatiskt genererad beskrivning">
            <a:extLst>
              <a:ext uri="{FF2B5EF4-FFF2-40B4-BE49-F238E27FC236}">
                <a16:creationId xmlns:a16="http://schemas.microsoft.com/office/drawing/2014/main" id="{6390BC27-173C-A39D-E0A7-C46EFD7DDA4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406" y="410527"/>
            <a:ext cx="2219288" cy="620529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7B81EC43-8D78-65DA-17AF-DD3629012922}"/>
              </a:ext>
            </a:extLst>
          </p:cNvPr>
          <p:cNvSpPr txBox="1"/>
          <p:nvPr/>
        </p:nvSpPr>
        <p:spPr>
          <a:xfrm>
            <a:off x="407406" y="1488334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4000" b="1" i="1" dirty="0">
                <a:latin typeface="Cambria" panose="02040503050406030204" pitchFamily="18" charset="0"/>
              </a:rPr>
              <a:t>Vi </a:t>
            </a:r>
            <a:r>
              <a:rPr lang="en-US" sz="4000" b="1" i="1" dirty="0" err="1">
                <a:latin typeface="Cambria" panose="02040503050406030204" pitchFamily="18" charset="0"/>
              </a:rPr>
              <a:t>jobbar</a:t>
            </a:r>
            <a:r>
              <a:rPr lang="en-US" sz="4000" b="1" i="1" dirty="0">
                <a:latin typeface="Cambria" panose="02040503050406030204" pitchFamily="18" charset="0"/>
              </a:rPr>
              <a:t> </a:t>
            </a:r>
            <a:r>
              <a:rPr lang="en-US" sz="4000" b="1" i="1" dirty="0" err="1">
                <a:latin typeface="Cambria" panose="02040503050406030204" pitchFamily="18" charset="0"/>
              </a:rPr>
              <a:t>här</a:t>
            </a:r>
            <a:r>
              <a:rPr lang="en-US" sz="4000" b="1" i="1" dirty="0">
                <a:latin typeface="Cambria" panose="02040503050406030204" pitchFamily="18" charset="0"/>
              </a:rPr>
              <a:t>! </a:t>
            </a:r>
            <a:r>
              <a:rPr lang="en-US" sz="4000" b="1" i="1" dirty="0" err="1">
                <a:latin typeface="Cambria" panose="02040503050406030204" pitchFamily="18" charset="0"/>
              </a:rPr>
              <a:t>Energi</a:t>
            </a:r>
            <a:r>
              <a:rPr lang="en-US" sz="4000" b="1" i="1" dirty="0">
                <a:latin typeface="Cambria" panose="02040503050406030204" pitchFamily="18" charset="0"/>
              </a:rPr>
              <a:t>- &amp; </a:t>
            </a:r>
            <a:r>
              <a:rPr lang="en-US" sz="4000" b="1" i="1" dirty="0" err="1">
                <a:latin typeface="Cambria" panose="02040503050406030204" pitchFamily="18" charset="0"/>
              </a:rPr>
              <a:t>hållbarhet</a:t>
            </a:r>
            <a:r>
              <a:rPr lang="en-US" sz="4000" b="1" i="1" dirty="0">
                <a:latin typeface="Cambria" panose="02040503050406030204" pitchFamily="18" charset="0"/>
              </a:rPr>
              <a:t> </a:t>
            </a:r>
            <a:r>
              <a:rPr lang="en-US" sz="4000" b="1" i="1" dirty="0" err="1">
                <a:latin typeface="Cambria" panose="02040503050406030204" pitchFamily="18" charset="0"/>
              </a:rPr>
              <a:t>på</a:t>
            </a:r>
            <a:r>
              <a:rPr lang="en-US" sz="4000" b="1" i="1" dirty="0">
                <a:latin typeface="Cambria" panose="02040503050406030204" pitchFamily="18" charset="0"/>
              </a:rPr>
              <a:t> </a:t>
            </a:r>
            <a:r>
              <a:rPr lang="en-US" sz="4000" b="1" i="1" dirty="0" err="1">
                <a:latin typeface="Cambria" panose="02040503050406030204" pitchFamily="18" charset="0"/>
              </a:rPr>
              <a:t>agendan</a:t>
            </a:r>
            <a:endParaRPr lang="en-US" sz="4000" b="1" i="1" dirty="0">
              <a:latin typeface="Cambria" panose="02040503050406030204" pitchFamily="18" charset="0"/>
            </a:endParaRPr>
          </a:p>
        </p:txBody>
      </p:sp>
      <p:pic>
        <p:nvPicPr>
          <p:cNvPr id="11" name="Bildobjekt 10" descr="En bild som visar utomhus, träd, gräs, person&#10;&#10;Automatiskt genererad beskrivning">
            <a:extLst>
              <a:ext uri="{FF2B5EF4-FFF2-40B4-BE49-F238E27FC236}">
                <a16:creationId xmlns:a16="http://schemas.microsoft.com/office/drawing/2014/main" id="{5C27A262-CEEF-90F5-E267-4BB58FE055E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0718" y="5123630"/>
            <a:ext cx="1566864" cy="1566864"/>
          </a:xfrm>
          <a:prstGeom prst="rect">
            <a:avLst/>
          </a:prstGeom>
        </p:spPr>
      </p:pic>
      <p:pic>
        <p:nvPicPr>
          <p:cNvPr id="19" name="Bildobjekt 18" descr="En bild som visar person, person, utomhus, leende&#10;&#10;Automatiskt genererad beskrivning">
            <a:extLst>
              <a:ext uri="{FF2B5EF4-FFF2-40B4-BE49-F238E27FC236}">
                <a16:creationId xmlns:a16="http://schemas.microsoft.com/office/drawing/2014/main" id="{7D9B16C9-0334-BF93-269D-E659EFA661B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5057" y="3476721"/>
            <a:ext cx="1566866" cy="1566866"/>
          </a:xfrm>
          <a:prstGeom prst="rect">
            <a:avLst/>
          </a:prstGeom>
        </p:spPr>
      </p:pic>
      <p:pic>
        <p:nvPicPr>
          <p:cNvPr id="23" name="Bildobjekt 22" descr="En bild som visar person, kvinna, inomhus, vägg&#10;&#10;Automatiskt genererad beskrivning">
            <a:extLst>
              <a:ext uri="{FF2B5EF4-FFF2-40B4-BE49-F238E27FC236}">
                <a16:creationId xmlns:a16="http://schemas.microsoft.com/office/drawing/2014/main" id="{2E970D5B-1F08-8816-460A-891D5040B1D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8674083" y="3469630"/>
            <a:ext cx="1642363" cy="1573957"/>
          </a:xfrm>
          <a:prstGeom prst="rect">
            <a:avLst/>
          </a:prstGeom>
        </p:spPr>
      </p:pic>
      <p:pic>
        <p:nvPicPr>
          <p:cNvPr id="25" name="Bildobjekt 24" descr="En bild som visar person, inomhus, person&#10;&#10;Automatiskt genererad beskrivning">
            <a:extLst>
              <a:ext uri="{FF2B5EF4-FFF2-40B4-BE49-F238E27FC236}">
                <a16:creationId xmlns:a16="http://schemas.microsoft.com/office/drawing/2014/main" id="{03386505-88D5-3A94-C6BF-A9B280A9BC9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87357" y="5124290"/>
            <a:ext cx="1594253" cy="1566203"/>
          </a:xfrm>
          <a:prstGeom prst="rect">
            <a:avLst/>
          </a:prstGeom>
        </p:spPr>
      </p:pic>
      <p:pic>
        <p:nvPicPr>
          <p:cNvPr id="28" name="Bildobjekt 27" descr="En bild som visar person, inomhus, bärbar dator, vägg&#10;&#10;Automatiskt genererad beskrivning">
            <a:extLst>
              <a:ext uri="{FF2B5EF4-FFF2-40B4-BE49-F238E27FC236}">
                <a16:creationId xmlns:a16="http://schemas.microsoft.com/office/drawing/2014/main" id="{EDD891DF-0CB4-2AAA-C942-368E3A1E8BF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92547" y="176875"/>
            <a:ext cx="1649444" cy="1573957"/>
          </a:xfrm>
          <a:prstGeom prst="rect">
            <a:avLst/>
          </a:prstGeom>
        </p:spPr>
      </p:pic>
      <p:pic>
        <p:nvPicPr>
          <p:cNvPr id="4" name="Bildobjekt 3" descr="En bild som visar person, utomhus, kvinna, hand&#10;&#10;Automatiskt genererad beskrivning">
            <a:extLst>
              <a:ext uri="{FF2B5EF4-FFF2-40B4-BE49-F238E27FC236}">
                <a16:creationId xmlns:a16="http://schemas.microsoft.com/office/drawing/2014/main" id="{5509173A-B419-F4C4-0ED5-A5D8C2E1B9D1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5057" y="5123627"/>
            <a:ext cx="1566866" cy="1566866"/>
          </a:xfrm>
          <a:prstGeom prst="rect">
            <a:avLst/>
          </a:prstGeom>
        </p:spPr>
      </p:pic>
      <p:pic>
        <p:nvPicPr>
          <p:cNvPr id="12" name="Bildobjekt 11" descr="En bild som visar person, person, byggnad, utomhus&#10;&#10;Automatiskt genererad beskrivning">
            <a:extLst>
              <a:ext uri="{FF2B5EF4-FFF2-40B4-BE49-F238E27FC236}">
                <a16:creationId xmlns:a16="http://schemas.microsoft.com/office/drawing/2014/main" id="{1B9618D6-2D38-CAC2-0DF7-F10B06F8D247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4433" y="1814411"/>
            <a:ext cx="1585422" cy="1585422"/>
          </a:xfrm>
          <a:prstGeom prst="rect">
            <a:avLst/>
          </a:prstGeom>
        </p:spPr>
      </p:pic>
      <p:pic>
        <p:nvPicPr>
          <p:cNvPr id="14" name="Bildobjekt 13" descr="En bild som visar person, utomhus&#10;&#10;Automatiskt genererad beskrivning">
            <a:extLst>
              <a:ext uri="{FF2B5EF4-FFF2-40B4-BE49-F238E27FC236}">
                <a16:creationId xmlns:a16="http://schemas.microsoft.com/office/drawing/2014/main" id="{C6CF79BD-9241-4D1E-061A-FAEA591F85A4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5289" y="167505"/>
            <a:ext cx="1548804" cy="1548804"/>
          </a:xfrm>
          <a:prstGeom prst="rect">
            <a:avLst/>
          </a:prstGeom>
        </p:spPr>
      </p:pic>
      <p:pic>
        <p:nvPicPr>
          <p:cNvPr id="15" name="Bildobjekt 14" descr="En bild som visar ritning, klocka&#10;&#10;Automatiskt genererad beskrivning">
            <a:extLst>
              <a:ext uri="{FF2B5EF4-FFF2-40B4-BE49-F238E27FC236}">
                <a16:creationId xmlns:a16="http://schemas.microsoft.com/office/drawing/2014/main" id="{463F8AE1-39FE-0391-3E6D-358426329D33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6268" y="2129128"/>
            <a:ext cx="1455342" cy="406924"/>
          </a:xfrm>
          <a:prstGeom prst="rect">
            <a:avLst/>
          </a:prstGeom>
        </p:spPr>
      </p:pic>
      <p:pic>
        <p:nvPicPr>
          <p:cNvPr id="5" name="Bildobjekt 4" descr="En bild som visar Människoansikte, person, person, klädsel&#10;&#10;Automatiskt genererad beskrivning">
            <a:extLst>
              <a:ext uri="{FF2B5EF4-FFF2-40B4-BE49-F238E27FC236}">
                <a16:creationId xmlns:a16="http://schemas.microsoft.com/office/drawing/2014/main" id="{9E7EE6C1-91D2-39DF-9A7B-154B0423360D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22574" r="21782"/>
          <a:stretch/>
        </p:blipFill>
        <p:spPr>
          <a:xfrm>
            <a:off x="7058531" y="176874"/>
            <a:ext cx="1550718" cy="1566863"/>
          </a:xfrm>
          <a:prstGeom prst="rect">
            <a:avLst/>
          </a:prstGeom>
        </p:spPr>
      </p:pic>
      <p:pic>
        <p:nvPicPr>
          <p:cNvPr id="8" name="Bildobjekt 7" descr="En bild som visar Människoansikte, person, leende, porträtt&#10;&#10;Automatiskt genererad beskrivning">
            <a:extLst>
              <a:ext uri="{FF2B5EF4-FFF2-40B4-BE49-F238E27FC236}">
                <a16:creationId xmlns:a16="http://schemas.microsoft.com/office/drawing/2014/main" id="{32946786-FB20-CC1E-ED89-B5856598331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395308" y="3478467"/>
            <a:ext cx="1548803" cy="1548803"/>
          </a:xfrm>
          <a:prstGeom prst="rect">
            <a:avLst/>
          </a:prstGeom>
        </p:spPr>
      </p:pic>
      <p:pic>
        <p:nvPicPr>
          <p:cNvPr id="6" name="Bildobjekt 5" descr="En bild som visar person, Människoansikte, träd, leende&#10;&#10;Automatiskt genererad beskrivning">
            <a:extLst>
              <a:ext uri="{FF2B5EF4-FFF2-40B4-BE49-F238E27FC236}">
                <a16:creationId xmlns:a16="http://schemas.microsoft.com/office/drawing/2014/main" id="{13901A30-CBA4-5464-E371-050550A3761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058531" y="1823777"/>
            <a:ext cx="1566863" cy="156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094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En bild som visar text&#10;&#10;Automatiskt genererad beskrivning">
            <a:extLst>
              <a:ext uri="{FF2B5EF4-FFF2-40B4-BE49-F238E27FC236}">
                <a16:creationId xmlns:a16="http://schemas.microsoft.com/office/drawing/2014/main" id="{1869AC19-756B-F2CF-D3CD-FD36253D063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553200" cy="6858000"/>
          </a:xfrm>
          <a:prstGeom prst="rect">
            <a:avLst/>
          </a:prstGeom>
        </p:spPr>
      </p:pic>
      <p:sp>
        <p:nvSpPr>
          <p:cNvPr id="3" name="Platshållare för innehåll 2"/>
          <p:cNvSpPr txBox="1">
            <a:spLocks/>
          </p:cNvSpPr>
          <p:nvPr/>
        </p:nvSpPr>
        <p:spPr>
          <a:xfrm>
            <a:off x="7010400" y="1883713"/>
            <a:ext cx="4280835" cy="432912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3"/>
              </a:buClr>
              <a:buFont typeface="Wingdings" charset="2"/>
              <a:buChar char="§"/>
            </a:pPr>
            <a:r>
              <a:rPr lang="sv-SE" sz="2400" dirty="0">
                <a:latin typeface="+mj-lt"/>
                <a:cs typeface="Arial" charset="0"/>
              </a:rPr>
              <a:t>Driva energi- och klimatfrågor på lokal och regional nivå i ett internationellt perspektiv</a:t>
            </a:r>
          </a:p>
          <a:p>
            <a:pPr>
              <a:buClr>
                <a:schemeClr val="accent3"/>
              </a:buClr>
              <a:buFont typeface="Wingdings" charset="2"/>
              <a:buChar char="§"/>
            </a:pPr>
            <a:r>
              <a:rPr lang="sv-SE" sz="2400" dirty="0">
                <a:latin typeface="+mj-lt"/>
                <a:cs typeface="Arial" charset="0"/>
              </a:rPr>
              <a:t>Arbeta för att öka andelen förnybar energi i regionen</a:t>
            </a:r>
          </a:p>
          <a:p>
            <a:pPr>
              <a:buClr>
                <a:schemeClr val="accent3"/>
              </a:buClr>
              <a:buFont typeface="Wingdings" charset="2"/>
              <a:buChar char="§"/>
            </a:pPr>
            <a:r>
              <a:rPr lang="sv-SE" sz="2400" dirty="0">
                <a:latin typeface="+mj-lt"/>
                <a:cs typeface="Arial" charset="0"/>
              </a:rPr>
              <a:t>Arbeta för en effektivare användning av energi- och naturresurser</a:t>
            </a:r>
          </a:p>
          <a:p>
            <a:pPr>
              <a:buClr>
                <a:schemeClr val="accent3"/>
              </a:buClr>
              <a:buFont typeface="Wingdings" charset="2"/>
              <a:buChar char="§"/>
            </a:pPr>
            <a:r>
              <a:rPr lang="sv-SE" sz="2400" dirty="0">
                <a:latin typeface="+mj-lt"/>
                <a:cs typeface="Arial" charset="0"/>
              </a:rPr>
              <a:t>Bidra till utvecklingen av samarbete inom energi- och klimatområdet</a:t>
            </a:r>
          </a:p>
          <a:p>
            <a:pPr marL="0" indent="0">
              <a:buClr>
                <a:schemeClr val="accent3"/>
              </a:buClr>
              <a:buNone/>
            </a:pPr>
            <a:endParaRPr lang="sv-SE" sz="2000" dirty="0">
              <a:cs typeface="Arial" charset="0"/>
            </a:endParaRP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C6617FC5-92AC-F4FA-1347-CAAD37C8EBC4}"/>
              </a:ext>
            </a:extLst>
          </p:cNvPr>
          <p:cNvSpPr txBox="1"/>
          <p:nvPr/>
        </p:nvSpPr>
        <p:spPr>
          <a:xfrm>
            <a:off x="7010400" y="465454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4000" b="1" i="1" dirty="0" err="1">
                <a:latin typeface="Cambria" panose="02040503050406030204" pitchFamily="18" charset="0"/>
              </a:rPr>
              <a:t>Så</a:t>
            </a:r>
            <a:r>
              <a:rPr lang="en-US" sz="4000" b="1" i="1" dirty="0">
                <a:latin typeface="Cambria" panose="02040503050406030204" pitchFamily="18" charset="0"/>
              </a:rPr>
              <a:t> </a:t>
            </a:r>
            <a:r>
              <a:rPr lang="en-US" sz="4000" b="1" i="1" dirty="0" err="1">
                <a:latin typeface="Cambria" panose="02040503050406030204" pitchFamily="18" charset="0"/>
              </a:rPr>
              <a:t>här</a:t>
            </a:r>
            <a:r>
              <a:rPr lang="en-US" sz="4000" b="1" i="1" dirty="0">
                <a:latin typeface="Cambria" panose="02040503050406030204" pitchFamily="18" charset="0"/>
              </a:rPr>
              <a:t> ser </a:t>
            </a:r>
            <a:r>
              <a:rPr lang="en-US" sz="4000" b="1" i="1" dirty="0" err="1">
                <a:latin typeface="Cambria" panose="02040503050406030204" pitchFamily="18" charset="0"/>
              </a:rPr>
              <a:t>vårt</a:t>
            </a:r>
            <a:r>
              <a:rPr lang="en-US" sz="4000" b="1" i="1" dirty="0">
                <a:latin typeface="Cambria" panose="02040503050406030204" pitchFamily="18" charset="0"/>
              </a:rPr>
              <a:t> </a:t>
            </a:r>
          </a:p>
          <a:p>
            <a:pPr marL="0" indent="0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4000" b="1" i="1" dirty="0" err="1">
                <a:latin typeface="Cambria" panose="02040503050406030204" pitchFamily="18" charset="0"/>
              </a:rPr>
              <a:t>uppdrag</a:t>
            </a:r>
            <a:r>
              <a:rPr lang="en-US" sz="4000" b="1" i="1" dirty="0">
                <a:latin typeface="Cambria" panose="02040503050406030204" pitchFamily="18" charset="0"/>
              </a:rPr>
              <a:t> </a:t>
            </a:r>
            <a:r>
              <a:rPr lang="en-US" sz="4000" b="1" i="1" dirty="0" err="1">
                <a:latin typeface="Cambria" panose="02040503050406030204" pitchFamily="18" charset="0"/>
              </a:rPr>
              <a:t>ut</a:t>
            </a:r>
            <a:endParaRPr lang="en-US" sz="4000" b="1" i="1" dirty="0">
              <a:latin typeface="Cambria" panose="02040503050406030204" pitchFamily="18" charset="0"/>
            </a:endParaRPr>
          </a:p>
        </p:txBody>
      </p:sp>
      <p:pic>
        <p:nvPicPr>
          <p:cNvPr id="5" name="Bildobjekt 4" descr="En bild som visar ritning, klocka&#10;&#10;Automatiskt genererad beskrivning">
            <a:extLst>
              <a:ext uri="{FF2B5EF4-FFF2-40B4-BE49-F238E27FC236}">
                <a16:creationId xmlns:a16="http://schemas.microsoft.com/office/drawing/2014/main" id="{AAEB4AF2-1FE7-BF57-042B-9997B42A9A2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406" y="410527"/>
            <a:ext cx="2219288" cy="620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59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En bild som visar blomma, växt&#10;&#10;Automatiskt genererad beskrivning">
            <a:extLst>
              <a:ext uri="{FF2B5EF4-FFF2-40B4-BE49-F238E27FC236}">
                <a16:creationId xmlns:a16="http://schemas.microsoft.com/office/drawing/2014/main" id="{67EEB502-450B-60F4-C2D0-A21C6FAEDC8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68789" y="486727"/>
            <a:ext cx="3931920" cy="6141720"/>
          </a:xfrm>
          <a:prstGeom prst="rect">
            <a:avLst/>
          </a:prstGeom>
        </p:spPr>
      </p:pic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98434" y="2245578"/>
            <a:ext cx="8789406" cy="5028718"/>
          </a:xfrm>
        </p:spPr>
        <p:txBody>
          <a:bodyPr>
            <a:normAutofit/>
          </a:bodyPr>
          <a:lstStyle/>
          <a:p>
            <a:pPr>
              <a:buClr>
                <a:schemeClr val="accent2"/>
              </a:buClr>
            </a:pPr>
            <a:r>
              <a:rPr lang="sv-SE" sz="2400" dirty="0">
                <a:latin typeface="+mj-lt"/>
              </a:rPr>
              <a:t>Erbjuda kompetens som påverkar offentliga och privata aktörer att arbeta för en hållbar utveckling</a:t>
            </a:r>
          </a:p>
          <a:p>
            <a:pPr>
              <a:buClr>
                <a:schemeClr val="accent2"/>
              </a:buClr>
            </a:pPr>
            <a:r>
              <a:rPr lang="sv-SE" sz="2400" dirty="0">
                <a:latin typeface="+mj-lt"/>
                <a:cs typeface="Arial" charset="0"/>
              </a:rPr>
              <a:t>Initiera och samordna projekt mellan kommuner, näringsliv FoU-organisationer och andra lokala och regionala aktörer</a:t>
            </a:r>
            <a:endParaRPr lang="sv-SE" sz="2400" dirty="0">
              <a:latin typeface="+mj-lt"/>
            </a:endParaRPr>
          </a:p>
          <a:p>
            <a:pPr>
              <a:buClr>
                <a:schemeClr val="accent2"/>
              </a:buClr>
            </a:pPr>
            <a:r>
              <a:rPr lang="sv-SE" sz="2400" dirty="0">
                <a:latin typeface="+mj-lt"/>
              </a:rPr>
              <a:t>Vara ägarnas expertorgan inom klimat- och energifrågor</a:t>
            </a:r>
          </a:p>
          <a:p>
            <a:pPr>
              <a:buClr>
                <a:schemeClr val="accent2"/>
              </a:buClr>
            </a:pPr>
            <a:r>
              <a:rPr lang="sv-SE" sz="2400" dirty="0">
                <a:latin typeface="+mj-lt"/>
              </a:rPr>
              <a:t>Regional samordnare av Borgmästaravtalet och stödja kommunerna i det strategiska energi- och klimatarbetet</a:t>
            </a:r>
          </a:p>
          <a:p>
            <a:pPr>
              <a:buClr>
                <a:schemeClr val="accent4"/>
              </a:buClr>
            </a:pPr>
            <a:r>
              <a:rPr lang="sv-SE" sz="2400" dirty="0">
                <a:latin typeface="+mj-lt"/>
              </a:rPr>
              <a:t>Stötta utveckling av företag i regionen inom energi-, miljö- och hållbarhetsområdet genom tidig affärs- och teknisk rådgivning</a:t>
            </a:r>
          </a:p>
          <a:p>
            <a:pPr>
              <a:buClr>
                <a:schemeClr val="accent1"/>
              </a:buClr>
            </a:pPr>
            <a:r>
              <a:rPr lang="sv-SE" sz="2400" dirty="0">
                <a:latin typeface="+mj-lt"/>
              </a:rPr>
              <a:t>Arbeta med omvärldsanalys</a:t>
            </a:r>
          </a:p>
          <a:p>
            <a:endParaRPr lang="en-GB" dirty="0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0BFED6FF-0255-3F44-DF6A-2C4A91FAA70F}"/>
              </a:ext>
            </a:extLst>
          </p:cNvPr>
          <p:cNvSpPr txBox="1"/>
          <p:nvPr/>
        </p:nvSpPr>
        <p:spPr>
          <a:xfrm>
            <a:off x="750834" y="1492567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4000" b="1" i="1" dirty="0" err="1">
                <a:latin typeface="Cambria" panose="02040503050406030204" pitchFamily="18" charset="0"/>
              </a:rPr>
              <a:t>Inriktning</a:t>
            </a:r>
            <a:endParaRPr lang="en-US" sz="4000" b="1" i="1" dirty="0">
              <a:latin typeface="Cambria" panose="02040503050406030204" pitchFamily="18" charset="0"/>
            </a:endParaRPr>
          </a:p>
        </p:txBody>
      </p:sp>
      <p:pic>
        <p:nvPicPr>
          <p:cNvPr id="11" name="Bildobjekt 10" descr="En bild som visar ritning, klocka&#10;&#10;Automatiskt genererad beskrivning">
            <a:extLst>
              <a:ext uri="{FF2B5EF4-FFF2-40B4-BE49-F238E27FC236}">
                <a16:creationId xmlns:a16="http://schemas.microsoft.com/office/drawing/2014/main" id="{82A58A10-22F1-548B-D987-9754205E913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868" y="486727"/>
            <a:ext cx="2219288" cy="620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366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diagram&#10;&#10;Automatiskt genererad beskrivning">
            <a:extLst>
              <a:ext uri="{FF2B5EF4-FFF2-40B4-BE49-F238E27FC236}">
                <a16:creationId xmlns:a16="http://schemas.microsoft.com/office/drawing/2014/main" id="{7E0FE7C7-0887-06BE-D321-6FDBCC0DA4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7256"/>
            <a:ext cx="7596039" cy="5750744"/>
          </a:xfrm>
          <a:prstGeom prst="rect">
            <a:avLst/>
          </a:prstGeom>
        </p:spPr>
      </p:pic>
      <p:pic>
        <p:nvPicPr>
          <p:cNvPr id="11" name="Bildobjekt 10" descr="En bild som visar ritning, klocka&#10;&#10;Automatiskt genererad beskrivning">
            <a:extLst>
              <a:ext uri="{FF2B5EF4-FFF2-40B4-BE49-F238E27FC236}">
                <a16:creationId xmlns:a16="http://schemas.microsoft.com/office/drawing/2014/main" id="{82A58A10-22F1-548B-D987-9754205E913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868" y="486727"/>
            <a:ext cx="2219288" cy="620529"/>
          </a:xfrm>
          <a:prstGeom prst="rect">
            <a:avLst/>
          </a:prstGeom>
        </p:spPr>
      </p:pic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2BF3E4C0-8AE4-D929-7A97-CC9B5287DE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96039" y="1495150"/>
            <a:ext cx="4253349" cy="4084676"/>
          </a:xfrm>
        </p:spPr>
        <p:txBody>
          <a:bodyPr>
            <a:normAutofit/>
          </a:bodyPr>
          <a:lstStyle/>
          <a:p>
            <a:pPr>
              <a:buClr>
                <a:schemeClr val="accent2"/>
              </a:buClr>
            </a:pPr>
            <a:r>
              <a:rPr lang="sv-SE" sz="2400" dirty="0">
                <a:latin typeface="+mj-lt"/>
              </a:rPr>
              <a:t>Samordnar energi- och klimatrådgivarna i Norrbotten och Västerbotten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3931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En bild som visar person&#10;&#10;Automatiskt genererad beskrivning">
            <a:extLst>
              <a:ext uri="{FF2B5EF4-FFF2-40B4-BE49-F238E27FC236}">
                <a16:creationId xmlns:a16="http://schemas.microsoft.com/office/drawing/2014/main" id="{87CE1368-3781-F862-BA1D-6DCA311B25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5723467" cy="6858000"/>
          </a:xfrm>
          <a:prstGeom prst="rect">
            <a:avLst/>
          </a:prstGeom>
        </p:spPr>
      </p:pic>
      <p:sp>
        <p:nvSpPr>
          <p:cNvPr id="8" name="Platshållare för innehåll 49">
            <a:extLst>
              <a:ext uri="{FF2B5EF4-FFF2-40B4-BE49-F238E27FC236}">
                <a16:creationId xmlns:a16="http://schemas.microsoft.com/office/drawing/2014/main" id="{ACF11E9E-4C2B-8047-A216-649CF205D65C}"/>
              </a:ext>
            </a:extLst>
          </p:cNvPr>
          <p:cNvSpPr txBox="1">
            <a:spLocks/>
          </p:cNvSpPr>
          <p:nvPr/>
        </p:nvSpPr>
        <p:spPr>
          <a:xfrm>
            <a:off x="5156567" y="411406"/>
            <a:ext cx="7754587" cy="103019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v-SE" sz="4400" b="1" i="1" dirty="0">
                <a:latin typeface="Cambria" panose="02040503050406030204" pitchFamily="18" charset="0"/>
              </a:rPr>
              <a:t>Verksamhetsområden</a:t>
            </a:r>
            <a:endParaRPr lang="en-GB" sz="4400" b="1" i="1" dirty="0">
              <a:latin typeface="Cambria" panose="02040503050406030204" pitchFamily="18" charset="0"/>
            </a:endParaRPr>
          </a:p>
          <a:p>
            <a:endParaRPr lang="sv-SE" dirty="0"/>
          </a:p>
        </p:txBody>
      </p:sp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8A1979BF-92EB-4E08-949C-DEFFE2878885}"/>
              </a:ext>
            </a:extLst>
          </p:cNvPr>
          <p:cNvSpPr txBox="1">
            <a:spLocks/>
          </p:cNvSpPr>
          <p:nvPr/>
        </p:nvSpPr>
        <p:spPr>
          <a:xfrm>
            <a:off x="6313852" y="1237348"/>
            <a:ext cx="5723467" cy="504416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3"/>
              </a:buClr>
              <a:buFont typeface="Wingdings" charset="2"/>
              <a:buChar char="§"/>
            </a:pPr>
            <a:r>
              <a:rPr lang="sv-SE" dirty="0">
                <a:latin typeface="+mj-lt"/>
                <a:cs typeface="Arial" charset="0"/>
              </a:rPr>
              <a:t>Energieffektivisering</a:t>
            </a:r>
          </a:p>
          <a:p>
            <a:pPr>
              <a:buClr>
                <a:schemeClr val="accent3"/>
              </a:buClr>
              <a:buFont typeface="Wingdings" charset="2"/>
              <a:buChar char="§"/>
            </a:pPr>
            <a:r>
              <a:rPr lang="sv-SE" dirty="0">
                <a:latin typeface="+mj-lt"/>
                <a:cs typeface="Arial" charset="0"/>
              </a:rPr>
              <a:t>Förnybar energi</a:t>
            </a:r>
          </a:p>
          <a:p>
            <a:pPr>
              <a:buClr>
                <a:schemeClr val="accent3"/>
              </a:buClr>
              <a:buFont typeface="Wingdings" charset="2"/>
              <a:buChar char="§"/>
            </a:pPr>
            <a:r>
              <a:rPr lang="sv-SE" dirty="0">
                <a:latin typeface="+mj-lt"/>
                <a:cs typeface="Arial" charset="0"/>
              </a:rPr>
              <a:t>Hållbara transporter</a:t>
            </a:r>
          </a:p>
          <a:p>
            <a:pPr>
              <a:buClr>
                <a:schemeClr val="accent3"/>
              </a:buClr>
              <a:buFont typeface="Wingdings" charset="2"/>
              <a:buChar char="§"/>
            </a:pPr>
            <a:r>
              <a:rPr lang="sv-SE" dirty="0">
                <a:latin typeface="+mj-lt"/>
                <a:cs typeface="Arial" charset="0"/>
              </a:rPr>
              <a:t>Strategiskt energi- och klimatarbete</a:t>
            </a:r>
          </a:p>
          <a:p>
            <a:pPr>
              <a:buClr>
                <a:schemeClr val="accent3"/>
              </a:buClr>
              <a:buFont typeface="Wingdings" charset="2"/>
              <a:buChar char="§"/>
            </a:pPr>
            <a:r>
              <a:rPr lang="sv-SE" dirty="0">
                <a:latin typeface="+mj-lt"/>
                <a:cs typeface="Arial" charset="0"/>
              </a:rPr>
              <a:t>Regionens framtida energibehov</a:t>
            </a:r>
          </a:p>
          <a:p>
            <a:pPr>
              <a:buClr>
                <a:schemeClr val="accent3"/>
              </a:buClr>
              <a:buFont typeface="Wingdings" charset="2"/>
              <a:buChar char="§"/>
            </a:pPr>
            <a:r>
              <a:rPr lang="sv-SE" dirty="0">
                <a:latin typeface="+mj-lt"/>
                <a:cs typeface="Arial" charset="0"/>
              </a:rPr>
              <a:t>Cirkularitet och resurseffektivitet</a:t>
            </a:r>
          </a:p>
        </p:txBody>
      </p:sp>
      <p:pic>
        <p:nvPicPr>
          <p:cNvPr id="2" name="Bildobjekt 1" descr="En bild som visar ritning, klocka&#10;&#10;Automatiskt genererad beskrivning">
            <a:extLst>
              <a:ext uri="{FF2B5EF4-FFF2-40B4-BE49-F238E27FC236}">
                <a16:creationId xmlns:a16="http://schemas.microsoft.com/office/drawing/2014/main" id="{CC126F87-783D-C875-0676-0DEC33C9826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118" y="305972"/>
            <a:ext cx="2219288" cy="620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704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text&#10;&#10;Automatiskt genererad beskrivning">
            <a:extLst>
              <a:ext uri="{FF2B5EF4-FFF2-40B4-BE49-F238E27FC236}">
                <a16:creationId xmlns:a16="http://schemas.microsoft.com/office/drawing/2014/main" id="{88EFD68B-BB5E-A315-3F95-DBB54592AAE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49144" y="0"/>
            <a:ext cx="6096000" cy="6858000"/>
          </a:xfrm>
          <a:prstGeom prst="rect">
            <a:avLst/>
          </a:prstGeom>
        </p:spPr>
      </p:pic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F20DBFD7-50CB-442A-427D-AD14C32F56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7093" y="1441596"/>
            <a:ext cx="4895474" cy="4351338"/>
          </a:xfrm>
        </p:spPr>
        <p:txBody>
          <a:bodyPr>
            <a:normAutofit lnSpcReduction="10000"/>
          </a:bodyPr>
          <a:lstStyle/>
          <a:p>
            <a:r>
              <a:rPr lang="sv-SE" dirty="0">
                <a:latin typeface="+mj-lt"/>
              </a:rPr>
              <a:t>Energieffektivisering är ett område som vi jobbat med sedan start och i många olika projekt</a:t>
            </a:r>
          </a:p>
          <a:p>
            <a:r>
              <a:rPr lang="sv-SE" dirty="0">
                <a:latin typeface="+mj-lt"/>
              </a:rPr>
              <a:t>Spara 10-15% av sin energi med ganska enkla åtgärder</a:t>
            </a:r>
          </a:p>
          <a:p>
            <a:r>
              <a:rPr lang="sv-SE" dirty="0">
                <a:latin typeface="+mj-lt"/>
              </a:rPr>
              <a:t>Kostnadsbesparing</a:t>
            </a:r>
          </a:p>
          <a:p>
            <a:r>
              <a:rPr lang="sv-SE" dirty="0">
                <a:latin typeface="+mj-lt"/>
              </a:rPr>
              <a:t>Ökad vinst</a:t>
            </a:r>
          </a:p>
          <a:p>
            <a:r>
              <a:rPr lang="sv-SE" dirty="0">
                <a:latin typeface="+mj-lt"/>
              </a:rPr>
              <a:t>Utöver minskade utsläpp och energianvändning</a:t>
            </a:r>
          </a:p>
        </p:txBody>
      </p:sp>
      <p:pic>
        <p:nvPicPr>
          <p:cNvPr id="7" name="Bildobjekt 6" descr="En bild som visar ritning, klocka&#10;&#10;Automatiskt genererad beskrivning">
            <a:extLst>
              <a:ext uri="{FF2B5EF4-FFF2-40B4-BE49-F238E27FC236}">
                <a16:creationId xmlns:a16="http://schemas.microsoft.com/office/drawing/2014/main" id="{31803B77-F48C-0BDB-DC02-A3A7A23256B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118" y="305972"/>
            <a:ext cx="2219288" cy="620529"/>
          </a:xfrm>
          <a:prstGeom prst="rect">
            <a:avLst/>
          </a:prstGeom>
        </p:spPr>
      </p:pic>
      <p:sp>
        <p:nvSpPr>
          <p:cNvPr id="10" name="Platshållare för innehåll 49">
            <a:extLst>
              <a:ext uri="{FF2B5EF4-FFF2-40B4-BE49-F238E27FC236}">
                <a16:creationId xmlns:a16="http://schemas.microsoft.com/office/drawing/2014/main" id="{61A0FE52-417E-19AE-E42B-5682E895E62E}"/>
              </a:ext>
            </a:extLst>
          </p:cNvPr>
          <p:cNvSpPr txBox="1">
            <a:spLocks/>
          </p:cNvSpPr>
          <p:nvPr/>
        </p:nvSpPr>
        <p:spPr>
          <a:xfrm>
            <a:off x="5156567" y="411406"/>
            <a:ext cx="7754587" cy="103019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v-SE" sz="4400" b="1" i="1" dirty="0">
                <a:latin typeface="Cambria" panose="02040503050406030204" pitchFamily="18" charset="0"/>
              </a:rPr>
              <a:t>Energieffektivisering</a:t>
            </a:r>
            <a:endParaRPr lang="en-GB" sz="4400" b="1" i="1" dirty="0">
              <a:latin typeface="Cambria" panose="02040503050406030204" pitchFamily="18" charset="0"/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38499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98434" y="2245578"/>
            <a:ext cx="8789406" cy="5028718"/>
          </a:xfrm>
        </p:spPr>
        <p:txBody>
          <a:bodyPr>
            <a:normAutofit/>
          </a:bodyPr>
          <a:lstStyle/>
          <a:p>
            <a:pPr>
              <a:buClr>
                <a:schemeClr val="accent2"/>
              </a:buClr>
            </a:pPr>
            <a:r>
              <a:rPr lang="sv-SE" sz="2400" dirty="0">
                <a:latin typeface="+mj-lt"/>
              </a:rPr>
              <a:t>Text</a:t>
            </a:r>
          </a:p>
          <a:p>
            <a:pPr>
              <a:buClr>
                <a:schemeClr val="accent2"/>
              </a:buClr>
            </a:pPr>
            <a:r>
              <a:rPr lang="sv-SE" sz="2400" dirty="0">
                <a:latin typeface="+mj-lt"/>
              </a:rPr>
              <a:t>Text</a:t>
            </a:r>
          </a:p>
          <a:p>
            <a:pPr>
              <a:buClr>
                <a:schemeClr val="accent2"/>
              </a:buClr>
            </a:pPr>
            <a:r>
              <a:rPr lang="sv-SE" sz="2400" dirty="0">
                <a:latin typeface="+mj-lt"/>
              </a:rPr>
              <a:t>Text</a:t>
            </a:r>
          </a:p>
          <a:p>
            <a:pPr>
              <a:buClr>
                <a:schemeClr val="accent2"/>
              </a:buClr>
            </a:pPr>
            <a:endParaRPr lang="sv-SE" sz="2400" dirty="0">
              <a:latin typeface="+mj-lt"/>
            </a:endParaRPr>
          </a:p>
          <a:p>
            <a:endParaRPr lang="en-GB" dirty="0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0BFED6FF-0255-3F44-DF6A-2C4A91FAA70F}"/>
              </a:ext>
            </a:extLst>
          </p:cNvPr>
          <p:cNvSpPr txBox="1"/>
          <p:nvPr/>
        </p:nvSpPr>
        <p:spPr>
          <a:xfrm>
            <a:off x="750834" y="1492567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4000" b="1" i="1" dirty="0">
                <a:latin typeface="Cambria" panose="02040503050406030204" pitchFamily="18" charset="0"/>
              </a:rPr>
              <a:t>Rubrik</a:t>
            </a:r>
          </a:p>
        </p:txBody>
      </p:sp>
      <p:pic>
        <p:nvPicPr>
          <p:cNvPr id="11" name="Bildobjekt 10" descr="En bild som visar ritning, klocka&#10;&#10;Automatiskt genererad beskrivning">
            <a:extLst>
              <a:ext uri="{FF2B5EF4-FFF2-40B4-BE49-F238E27FC236}">
                <a16:creationId xmlns:a16="http://schemas.microsoft.com/office/drawing/2014/main" id="{82A58A10-22F1-548B-D987-9754205E913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868" y="486727"/>
            <a:ext cx="2219288" cy="620529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A954ED44-F926-609F-59AA-136AA085DF1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4999" y="-6700"/>
            <a:ext cx="8237001" cy="686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0201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ergikontorNorr_Om_oss_mall_dec2022" id="{60E93B4E-1428-6D43-9C69-F8586DF5FB0C}" vid="{53D21A86-6E7F-584C-83BF-AD52FE99185B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68B364CA6C1164ABCD3C78303EC8132" ma:contentTypeVersion="10" ma:contentTypeDescription="Skapa ett nytt dokument." ma:contentTypeScope="" ma:versionID="8a47bccb86d6f3af98f8964fef3cde51">
  <xsd:schema xmlns:xsd="http://www.w3.org/2001/XMLSchema" xmlns:xs="http://www.w3.org/2001/XMLSchema" xmlns:p="http://schemas.microsoft.com/office/2006/metadata/properties" xmlns:ns2="ffbe7758-4917-4831-91e8-f1a77d9a7938" xmlns:ns3="b14e37ae-c3d9-4ea7-96ab-3c32b03c5ee1" targetNamespace="http://schemas.microsoft.com/office/2006/metadata/properties" ma:root="true" ma:fieldsID="0e4eba298668435f625f1b474b97fb3f" ns2:_="" ns3:_="">
    <xsd:import namespace="ffbe7758-4917-4831-91e8-f1a77d9a7938"/>
    <xsd:import namespace="b14e37ae-c3d9-4ea7-96ab-3c32b03c5e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be7758-4917-4831-91e8-f1a77d9a79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Bildmarkeringar" ma:readOnly="false" ma:fieldId="{5cf76f15-5ced-4ddc-b409-7134ff3c332f}" ma:taxonomyMulti="true" ma:sspId="72f01366-a329-46b3-ad0c-468e24832d1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e37ae-c3d9-4ea7-96ab-3c32b03c5ee1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d10f65ea-e602-48ff-b6d1-bc890625095b}" ma:internalName="TaxCatchAll" ma:showField="CatchAllData" ma:web="b14e37ae-c3d9-4ea7-96ab-3c32b03c5ee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fbe7758-4917-4831-91e8-f1a77d9a7938">
      <Terms xmlns="http://schemas.microsoft.com/office/infopath/2007/PartnerControls"/>
    </lcf76f155ced4ddcb4097134ff3c332f>
    <TaxCatchAll xmlns="b14e37ae-c3d9-4ea7-96ab-3c32b03c5ee1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A2E121B-3816-4629-B885-E5AC55DE1E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fbe7758-4917-4831-91e8-f1a77d9a7938"/>
    <ds:schemaRef ds:uri="b14e37ae-c3d9-4ea7-96ab-3c32b03c5e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1EB34A3-908D-4A65-841F-6F0A61E16F54}">
  <ds:schemaRefs>
    <ds:schemaRef ds:uri="http://purl.org/dc/elements/1.1/"/>
    <ds:schemaRef ds:uri="http://www.w3.org/XML/1998/namespace"/>
    <ds:schemaRef ds:uri="http://purl.org/dc/dcmitype/"/>
    <ds:schemaRef ds:uri="http://purl.org/dc/terms/"/>
    <ds:schemaRef ds:uri="http://schemas.microsoft.com/office/2006/documentManagement/types"/>
    <ds:schemaRef ds:uri="ffbe7758-4917-4831-91e8-f1a77d9a7938"/>
    <ds:schemaRef ds:uri="http://schemas.microsoft.com/office/infopath/2007/PartnerControls"/>
    <ds:schemaRef ds:uri="http://schemas.openxmlformats.org/package/2006/metadata/core-properties"/>
    <ds:schemaRef ds:uri="b14e37ae-c3d9-4ea7-96ab-3c32b03c5ee1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798EF609-FF42-497C-81BF-D0B1EA1B5C5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12916</TotalTime>
  <Words>300</Words>
  <Application>Microsoft Macintosh PowerPoint</Application>
  <PresentationFormat>Bredbild</PresentationFormat>
  <Paragraphs>81</Paragraphs>
  <Slides>17</Slides>
  <Notes>7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Cambria</vt:lpstr>
      <vt:lpstr>Wingdings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Rubrik</vt:lpstr>
      <vt:lpstr>Rubrik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Stina Sundén Jansson</dc:creator>
  <cp:lastModifiedBy>Stina Sundén Jansson</cp:lastModifiedBy>
  <cp:revision>65</cp:revision>
  <dcterms:created xsi:type="dcterms:W3CDTF">2022-03-10T09:41:42Z</dcterms:created>
  <dcterms:modified xsi:type="dcterms:W3CDTF">2023-08-17T07:46:32Z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0x010100968B364CA6C1164ABCD3C78303EC8132</vt:lpwstr>
  </property>
  <property fmtid="{D5CDD505-2E9C-101B-9397-08002B2CF9AE}" pid="3" name="MediaServiceImageTags">
    <vt:lpwstr/>
  </property>
</Properties>
</file>